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1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53" r:id="rId27"/>
    <p:sldId id="329" r:id="rId28"/>
    <p:sldId id="335" r:id="rId29"/>
    <p:sldId id="336" r:id="rId30"/>
    <p:sldId id="338" r:id="rId31"/>
    <p:sldId id="341" r:id="rId32"/>
    <p:sldId id="344" r:id="rId33"/>
    <p:sldId id="332" r:id="rId34"/>
    <p:sldId id="346" r:id="rId35"/>
    <p:sldId id="354" r:id="rId36"/>
    <p:sldId id="349" r:id="rId37"/>
    <p:sldId id="350" r:id="rId38"/>
    <p:sldId id="351" r:id="rId39"/>
    <p:sldId id="352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 varScale="1">
        <p:scale>
          <a:sx n="78" d="100"/>
          <a:sy n="78" d="100"/>
        </p:scale>
        <p:origin x="706" y="72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gs" Target="tags/tag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Just stopping </a:t>
            </a:r>
            <a:r>
              <a:rPr lang="nl-NL" sz="2000" dirty="0" err="1"/>
              <a:t>the</a:t>
            </a:r>
            <a:r>
              <a:rPr lang="nl-NL" sz="2000" dirty="0"/>
              <a:t> program counter </a:t>
            </a:r>
            <a:r>
              <a:rPr lang="nl-NL" sz="2000" dirty="0" err="1"/>
              <a:t>doesn’t</a:t>
            </a:r>
            <a:r>
              <a:rPr lang="nl-NL" sz="2000" dirty="0"/>
              <a:t> </a:t>
            </a:r>
            <a:r>
              <a:rPr lang="nl-NL" sz="2000" dirty="0" err="1"/>
              <a:t>work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Most </a:t>
            </a:r>
            <a:r>
              <a:rPr lang="nl-NL" sz="2000" dirty="0" err="1"/>
              <a:t>efficient</a:t>
            </a:r>
            <a:r>
              <a:rPr lang="nl-NL" sz="2000" dirty="0"/>
              <a:t> solution? Stop </a:t>
            </a:r>
            <a:r>
              <a:rPr lang="nl-NL" sz="2000" dirty="0" err="1"/>
              <a:t>the</a:t>
            </a:r>
            <a:r>
              <a:rPr lang="nl-NL" sz="2000" dirty="0"/>
              <a:t> controller!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Most </a:t>
            </a:r>
            <a:r>
              <a:rPr lang="nl-NL" sz="2000" dirty="0" err="1"/>
              <a:t>efficient</a:t>
            </a:r>
            <a:r>
              <a:rPr lang="nl-NL" sz="2000" dirty="0"/>
              <a:t> solution? Stop </a:t>
            </a:r>
            <a:r>
              <a:rPr lang="nl-NL" sz="2000" dirty="0" err="1"/>
              <a:t>the</a:t>
            </a:r>
            <a:r>
              <a:rPr lang="nl-NL" sz="2000" dirty="0"/>
              <a:t> controller!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Jump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empty </a:t>
            </a:r>
            <a:r>
              <a:rPr lang="nl-NL" sz="2000" dirty="0" err="1"/>
              <a:t>location</a:t>
            </a:r>
            <a:r>
              <a:rPr lang="nl-NL" sz="2000" dirty="0"/>
              <a:t>. </a:t>
            </a:r>
            <a:r>
              <a:rPr lang="nl-NL" sz="2000" dirty="0" err="1"/>
              <a:t>Problem</a:t>
            </a:r>
            <a:r>
              <a:rPr lang="nl-NL" sz="2000" dirty="0"/>
              <a:t> </a:t>
            </a:r>
            <a:r>
              <a:rPr lang="nl-NL" sz="2000" dirty="0" err="1"/>
              <a:t>solved</a:t>
            </a:r>
            <a:r>
              <a:rPr lang="nl-NL" sz="2000" dirty="0"/>
              <a:t>.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implications of using a FSM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429000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582939" y="3464498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4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The </a:t>
            </a:r>
            <a:r>
              <a:rPr lang="nl-NL" sz="2000" dirty="0" err="1"/>
              <a:t>datapath</a:t>
            </a:r>
            <a:r>
              <a:rPr lang="nl-NL" sz="2000" dirty="0"/>
              <a:t>/ALU/memory </a:t>
            </a:r>
            <a:r>
              <a:rPr lang="nl-NL" sz="2000" dirty="0" err="1"/>
              <a:t>may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more </a:t>
            </a:r>
            <a:r>
              <a:rPr lang="nl-NL" sz="2000" dirty="0" err="1"/>
              <a:t>than</a:t>
            </a:r>
            <a:br>
              <a:rPr lang="nl-NL" sz="2000" dirty="0"/>
            </a:b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clock</a:t>
            </a:r>
            <a:r>
              <a:rPr lang="nl-NL" sz="2000" dirty="0"/>
              <a:t> </a:t>
            </a:r>
            <a:r>
              <a:rPr lang="nl-NL" sz="2000" dirty="0" err="1"/>
              <a:t>cycle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get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endParaRPr lang="nl-NL" sz="2000" dirty="0"/>
          </a:p>
          <a:p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controller </a:t>
            </a:r>
            <a:r>
              <a:rPr lang="nl-NL" sz="2000" dirty="0" err="1"/>
              <a:t>keeps</a:t>
            </a:r>
            <a:r>
              <a:rPr lang="nl-NL" sz="2000" dirty="0"/>
              <a:t> </a:t>
            </a:r>
            <a:r>
              <a:rPr lang="nl-NL" sz="2000" dirty="0" err="1"/>
              <a:t>pushing</a:t>
            </a:r>
            <a:r>
              <a:rPr lang="nl-NL" sz="2000" dirty="0"/>
              <a:t> </a:t>
            </a:r>
            <a:r>
              <a:rPr lang="nl-NL" sz="2000" dirty="0" err="1"/>
              <a:t>instructions</a:t>
            </a:r>
            <a:br>
              <a:rPr lang="nl-NL" sz="2000" dirty="0"/>
            </a:br>
            <a:r>
              <a:rPr lang="nl-NL" sz="2000" dirty="0">
                <a:sym typeface="Wingdings" panose="05000000000000000000" pitchFamily="2" charset="2"/>
              </a:rPr>
              <a:t>-&gt; </a:t>
            </a:r>
            <a:r>
              <a:rPr lang="nl-NL" sz="2000" dirty="0" err="1">
                <a:sym typeface="Wingdings" panose="05000000000000000000" pitchFamily="2" charset="2"/>
              </a:rPr>
              <a:t>problem</a:t>
            </a:r>
            <a:r>
              <a:rPr lang="nl-NL" sz="2000" dirty="0">
                <a:sym typeface="Wingdings" panose="05000000000000000000" pitchFamily="2" charset="2"/>
              </a:rPr>
              <a:t>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Metastability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No, </a:t>
            </a:r>
            <a:r>
              <a:rPr lang="nl-NL" sz="2000" dirty="0" err="1"/>
              <a:t>because</a:t>
            </a:r>
            <a:r>
              <a:rPr lang="nl-NL" sz="2000" dirty="0"/>
              <a:t> loops (counters) in a FSM are </a:t>
            </a:r>
            <a:br>
              <a:rPr lang="nl-NL" sz="2000" dirty="0"/>
            </a:br>
            <a:r>
              <a:rPr lang="nl-NL" sz="2000" dirty="0" err="1"/>
              <a:t>unwanted</a:t>
            </a:r>
            <a:endParaRPr lang="nl-NL" sz="2000" dirty="0"/>
          </a:p>
          <a:p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would</a:t>
            </a:r>
            <a:r>
              <a:rPr lang="nl-NL" sz="2000" dirty="0"/>
              <a:t> mess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our</a:t>
            </a:r>
            <a:r>
              <a:rPr lang="nl-NL" sz="2000" dirty="0"/>
              <a:t> PC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How?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So, we need to BE able to cope with multiple clock 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0" y="258362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429000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476438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sz="2000" dirty="0">
                <a:latin typeface="+mj-lt"/>
              </a:rPr>
              <a:t>2 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sz="2000" dirty="0">
                <a:latin typeface="+mj-lt"/>
              </a:rPr>
              <a:t>p </a:t>
            </a:r>
            <a:r>
              <a:rPr lang="sv-SE" altLang="sv-SE" sz="2000" dirty="0" err="1">
                <a:latin typeface="+mj-lt"/>
              </a:rPr>
              <a:t>through</a:t>
            </a:r>
            <a:r>
              <a:rPr lang="sv-SE" altLang="sv-SE" sz="2000" dirty="0">
                <a:latin typeface="+mj-lt"/>
              </a:rPr>
              <a:t> the </a:t>
            </a:r>
            <a:r>
              <a:rPr lang="sv-SE" altLang="sv-SE" sz="2000" dirty="0" err="1">
                <a:latin typeface="+mj-lt"/>
              </a:rPr>
              <a:t>code</a:t>
            </a:r>
            <a:r>
              <a:rPr lang="sv-SE" altLang="sv-SE" sz="2000" dirty="0">
                <a:latin typeface="+mj-lt"/>
              </a:rPr>
              <a:t> 1 </a:t>
            </a:r>
            <a:r>
              <a:rPr lang="sv-SE" altLang="sv-SE" sz="2000" dirty="0" err="1">
                <a:latin typeface="+mj-lt"/>
              </a:rPr>
              <a:t>line</a:t>
            </a:r>
            <a:r>
              <a:rPr lang="sv-SE" altLang="sv-SE" sz="2000" dirty="0">
                <a:latin typeface="+mj-lt"/>
              </a:rPr>
              <a:t> at a </a:t>
            </a:r>
            <a:r>
              <a:rPr lang="sv-SE" altLang="sv-SE" sz="2000" dirty="0" err="1">
                <a:latin typeface="+mj-lt"/>
              </a:rPr>
              <a:t>time</a:t>
            </a:r>
            <a:r>
              <a:rPr lang="sv-SE" altLang="sv-SE" sz="2000" dirty="0">
                <a:latin typeface="+mj-lt"/>
              </a:rPr>
              <a:t>.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altLang="sv-SE" sz="2000" dirty="0" err="1">
                <a:latin typeface="+mj-lt"/>
              </a:rPr>
              <a:t>Debug</a:t>
            </a:r>
            <a:r>
              <a:rPr lang="sv-SE" altLang="sv-SE" sz="2000" dirty="0">
                <a:latin typeface="+mj-lt"/>
              </a:rPr>
              <a:t> is </a:t>
            </a:r>
            <a:r>
              <a:rPr lang="sv-SE" altLang="sv-SE" sz="2000" dirty="0" err="1">
                <a:latin typeface="+mj-lt"/>
              </a:rPr>
              <a:t>harder</a:t>
            </a:r>
            <a:r>
              <a:rPr lang="sv-SE" altLang="sv-SE" sz="2000" dirty="0">
                <a:latin typeface="+mj-lt"/>
              </a:rPr>
              <a:t> to </a:t>
            </a:r>
            <a:r>
              <a:rPr lang="sv-SE" altLang="sv-SE" sz="2000" dirty="0" err="1">
                <a:latin typeface="+mj-lt"/>
              </a:rPr>
              <a:t>realize</a:t>
            </a:r>
            <a:r>
              <a:rPr lang="sv-SE" altLang="sv-SE" sz="2000" dirty="0">
                <a:latin typeface="+mj-lt"/>
              </a:rPr>
              <a:t> </a:t>
            </a:r>
            <a:r>
              <a:rPr lang="sv-SE" altLang="sv-SE" sz="2000" dirty="0" err="1">
                <a:latin typeface="+mj-lt"/>
              </a:rPr>
              <a:t>with</a:t>
            </a:r>
            <a:r>
              <a:rPr lang="sv-SE" altLang="sv-SE" sz="2000" dirty="0">
                <a:latin typeface="+mj-lt"/>
              </a:rPr>
              <a:t> </a:t>
            </a:r>
            <a:r>
              <a:rPr lang="sv-SE" altLang="sv-SE" sz="2000" dirty="0" err="1">
                <a:latin typeface="+mj-lt"/>
              </a:rPr>
              <a:t>microstore</a:t>
            </a:r>
            <a:endParaRPr kumimoji="0" lang="sv-SE" altLang="sv-S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with microstore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5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highlight>
                  <a:srgbClr val="FFFF00"/>
                </a:highlight>
              </a:rPr>
              <a:t>Debugging can be easily implemented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nl-NL" sz="2000" dirty="0" err="1"/>
              <a:t>Can</a:t>
            </a:r>
            <a:r>
              <a:rPr lang="nl-NL" sz="2000" dirty="0"/>
              <a:t> get </a:t>
            </a:r>
            <a:r>
              <a:rPr lang="nl-NL" sz="2000" dirty="0" err="1"/>
              <a:t>quite</a:t>
            </a:r>
            <a:r>
              <a:rPr lang="nl-NL" sz="2000" dirty="0"/>
              <a:t> large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sz="2000" dirty="0" err="1"/>
              <a:t>Scales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for </a:t>
            </a:r>
            <a:r>
              <a:rPr lang="nl-NL" sz="2000" dirty="0" err="1"/>
              <a:t>larger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sets</a:t>
            </a:r>
          </a:p>
          <a:p>
            <a:pPr>
              <a:spcBef>
                <a:spcPts val="600"/>
              </a:spcBef>
            </a:pPr>
            <a:r>
              <a:rPr lang="nl-NL" sz="2000" dirty="0" err="1">
                <a:highlight>
                  <a:srgbClr val="FFFF00"/>
                </a:highlight>
              </a:rPr>
              <a:t>Halting</a:t>
            </a:r>
            <a:r>
              <a:rPr lang="nl-NL" sz="2000" dirty="0">
                <a:highlight>
                  <a:srgbClr val="FFFF00"/>
                </a:highlight>
              </a:rPr>
              <a:t> is </a:t>
            </a:r>
            <a:r>
              <a:rPr lang="nl-NL" sz="2000" dirty="0" err="1">
                <a:highlight>
                  <a:srgbClr val="FFFF00"/>
                </a:highlight>
              </a:rPr>
              <a:t>easier</a:t>
            </a:r>
            <a:endParaRPr lang="nl-NL" sz="2000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sz="2000" dirty="0">
                <a:highlight>
                  <a:srgbClr val="FFFF00"/>
                </a:highlight>
              </a:rPr>
              <a:t>No </a:t>
            </a:r>
            <a:r>
              <a:rPr lang="nl-NL" sz="2000" dirty="0" err="1">
                <a:highlight>
                  <a:srgbClr val="FFFF00"/>
                </a:highlight>
              </a:rPr>
              <a:t>problems</a:t>
            </a:r>
            <a:r>
              <a:rPr lang="nl-NL" sz="2000" dirty="0">
                <a:highlight>
                  <a:srgbClr val="FFFF00"/>
                </a:highlight>
              </a:rPr>
              <a:t> </a:t>
            </a:r>
            <a:r>
              <a:rPr lang="nl-NL" sz="2000" dirty="0" err="1">
                <a:highlight>
                  <a:srgbClr val="FFFF00"/>
                </a:highlight>
              </a:rPr>
              <a:t>with</a:t>
            </a:r>
            <a:r>
              <a:rPr lang="nl-NL" sz="2000" dirty="0">
                <a:highlight>
                  <a:srgbClr val="FFFF00"/>
                </a:highlight>
              </a:rPr>
              <a:t> </a:t>
            </a:r>
            <a:r>
              <a:rPr lang="nl-NL" sz="2000" dirty="0" err="1">
                <a:highlight>
                  <a:srgbClr val="FFFF00"/>
                </a:highlight>
              </a:rPr>
              <a:t>longer</a:t>
            </a:r>
            <a:r>
              <a:rPr lang="nl-NL" sz="2000" dirty="0">
                <a:highlight>
                  <a:srgbClr val="FFFF00"/>
                </a:highlight>
              </a:rPr>
              <a:t> ALU </a:t>
            </a:r>
            <a:r>
              <a:rPr lang="nl-NL" sz="2000" dirty="0" err="1">
                <a:highlight>
                  <a:srgbClr val="FFFF00"/>
                </a:highlight>
              </a:rPr>
              <a:t>instructions</a:t>
            </a:r>
            <a:br>
              <a:rPr lang="nl-NL" sz="2000" dirty="0"/>
            </a:br>
            <a:br>
              <a:rPr lang="nl-NL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Let’s</a:t>
            </a:r>
            <a:r>
              <a:rPr lang="nl-NL" sz="2000" dirty="0"/>
              <a:t> </a:t>
            </a:r>
            <a:r>
              <a:rPr lang="en-US" sz="2000" dirty="0"/>
              <a:t>summarize</a:t>
            </a:r>
            <a:r>
              <a:rPr lang="nl-NL" sz="2000" dirty="0"/>
              <a:t> </a:t>
            </a:r>
            <a:r>
              <a:rPr lang="nl-NL" sz="2000" dirty="0" err="1"/>
              <a:t>quickly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Human readable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nl-NL" sz="2000" dirty="0" err="1"/>
              <a:t>Can</a:t>
            </a:r>
            <a:r>
              <a:rPr lang="nl-NL" sz="2000" dirty="0"/>
              <a:t> get </a:t>
            </a:r>
            <a:r>
              <a:rPr lang="nl-NL" sz="2000" dirty="0" err="1"/>
              <a:t>quite</a:t>
            </a:r>
            <a:r>
              <a:rPr lang="nl-NL" sz="2000" dirty="0"/>
              <a:t> large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sz="2000" dirty="0" err="1"/>
              <a:t>Scales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for </a:t>
            </a:r>
            <a:r>
              <a:rPr lang="nl-NL" sz="2000" dirty="0" err="1"/>
              <a:t>larger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sets</a:t>
            </a:r>
            <a:br>
              <a:rPr lang="nl-NL" sz="2000" dirty="0"/>
            </a:br>
            <a:br>
              <a:rPr lang="nl-NL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795</TotalTime>
  <Words>392</Words>
  <Application>Microsoft Office PowerPoint</Application>
  <PresentationFormat>Bredbild</PresentationFormat>
  <Paragraphs>83</Paragraphs>
  <Slides>29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29</vt:i4>
      </vt:variant>
    </vt:vector>
  </HeadingPairs>
  <TitlesOfParts>
    <vt:vector size="40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The implications of using a FSM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BE able to cope with multiple clock cycles</vt:lpstr>
      <vt:lpstr>Acknowledge!</vt:lpstr>
      <vt:lpstr>How does microstore know that the datapath is ready?</vt:lpstr>
      <vt:lpstr>DEBUG MODE</vt:lpstr>
      <vt:lpstr>Debug mode</vt:lpstr>
      <vt:lpstr>Debug mode with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Fabian Widlund</cp:lastModifiedBy>
  <cp:revision>59</cp:revision>
  <dcterms:created xsi:type="dcterms:W3CDTF">2022-11-07T08:19:15Z</dcterms:created>
  <dcterms:modified xsi:type="dcterms:W3CDTF">2022-11-08T16:33:29Z</dcterms:modified>
  <cp:version>004</cp:version>
</cp:coreProperties>
</file>